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5" r:id="rId9"/>
    <p:sldId id="266" r:id="rId10"/>
    <p:sldId id="267" r:id="rId11"/>
    <p:sldId id="268" r:id="rId12"/>
    <p:sldId id="269" r:id="rId13"/>
    <p:sldId id="270" r:id="rId14"/>
    <p:sldId id="262" r:id="rId15"/>
    <p:sldId id="263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F7745-19AB-4416-BF1A-5A6366266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CC9C7-DFDC-40FF-900B-8D3503E65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EF9B5-F508-4E34-AB83-52929D0C7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BE85D-5324-43A6-80F6-74767C95D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75172-20F1-4DDB-B8BE-57BAE6D5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641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124CA-5C90-4D07-910A-DB9CEE77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033BF-5008-49BC-9FA8-D509C6C18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FAE7C-2F50-4CC0-BC8A-09805389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D0AA3-2188-4F9A-B74E-50293CCB6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7AA1D-74F4-4F67-B213-14186C10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347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10654-7AEF-4F2C-AAA8-65903C1DC3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D31DD-6BE2-49C2-A97C-B0F0DBCC9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64416-0994-43A3-A3E8-3337DE5DB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1C464-B0AA-4322-8DAF-2AC46943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4657F-1F27-4CBC-81F0-220D77860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95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7AA2-0F2F-4C46-9505-96363648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B4AC-6E46-4012-9265-F01CD63A4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CE099-31B7-4DD9-B7CD-068AA112C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230C5-193D-4F4A-8690-D6959CB2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ED99D-3918-44D5-97BF-CAD5DC9B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52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5507-BF22-4869-8560-775022E1C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C84BCA-60B9-485B-A3E8-072C9263F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423E3-5C6E-42E8-9D3E-8DFFD516E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41D91-E945-4F3E-BC3F-4A444012C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44FC-42AC-46F0-807C-36C46BC7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951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53669-F02F-4E48-AC30-30E50C913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F39B7-4ABD-4BBA-BA40-15844F774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51D16-2B9D-43AD-9E8F-273F8E992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CE561B-1979-4CD9-9E6F-DE04A2C2C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BCD14-3AF7-4D1A-9A2F-F3B7C366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E34CB-204C-4949-9E18-94E8B2B61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701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56097-B8E3-4077-A776-56EB627E9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6D122-9A78-4029-B204-A0C2DE2F5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4AC82-A2DE-4476-B015-6EB047424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0B908-3946-402A-BD33-9195ECA76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CB2261-5AE8-4278-B3DC-B9A1E8426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832C5E-0BB8-496D-8257-6B6F69A0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7AA178-9B3B-478E-A4E0-24A5AAD77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A7C0DA-1215-452B-B3A6-8BF07FFD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25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6CDE-C508-40D3-9636-089B6AD56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B911F-9410-48FD-8A59-CECC77A2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13BC3-E3BF-4934-9EF2-43B099383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95FA55-3F7E-492D-8532-1E277C4A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880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05CA30-D2B2-4C04-9B7D-32821D48B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0CC9A1-49FA-4EBD-9C0B-40AAFBD2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435D38-9A8B-47AB-AD00-FAFF3382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6409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A4972-243B-4AB4-A782-D11A0CED2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5180F-DD7B-493B-8CD8-12B1026B1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4668E-D9B6-453C-8CB2-A70A5FD215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1524E-C1A6-418B-8FD5-0C7DF02E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39DE99-14FD-4655-ABFC-FFB70C5F6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7CF2E-D48C-4728-B448-1396648C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64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414B1-4DE3-453B-97EC-CD32F1A1A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4166F2-D8F5-4ED2-822D-DB48D3B01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4669F-D484-4AD4-8E11-CFBB6C6144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76DEB-A4AF-4471-89D2-0CF28C29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4EC83-1FEB-4E93-958D-718095678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C29D3-575C-45D6-B673-829AE51E2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03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C56920-0682-4EA9-8C82-B7AD55884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B2098-84B8-4316-ABFF-951D5A21E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9CD09-68EE-44B4-B4F0-599DE6D30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AD1BA-0FD8-4574-9223-4B7A84B428C3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5321-7068-490E-9CA7-9F52EE4BBD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DC048-19E4-433C-B3A7-DC87B1CE4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207CF-FCBD-484C-8800-3A1D815F0E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177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3614-0587-4CCF-A90A-66A4CB06AB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2640D-081D-415A-A0AB-C46849E550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Session 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078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5025B2-09C1-4993-BBE8-10EF38B6B5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19" t="19888" r="16408" b="12492"/>
          <a:stretch/>
        </p:blipFill>
        <p:spPr>
          <a:xfrm>
            <a:off x="399494" y="103357"/>
            <a:ext cx="10741982" cy="628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98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BFACE5-8850-4401-8CF1-5053CECE85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47" t="19676" r="16626" b="13139"/>
          <a:stretch/>
        </p:blipFill>
        <p:spPr>
          <a:xfrm>
            <a:off x="230818" y="97654"/>
            <a:ext cx="11061578" cy="664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5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621478-997B-493A-867F-E89B84DFE9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65" t="19159" r="16408" b="12880"/>
          <a:stretch/>
        </p:blipFill>
        <p:spPr>
          <a:xfrm>
            <a:off x="399494" y="195308"/>
            <a:ext cx="11070456" cy="65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10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D20C45-9565-4282-B6E6-3FCC1FAA97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47" t="19774" r="16189" b="14044"/>
          <a:stretch/>
        </p:blipFill>
        <p:spPr>
          <a:xfrm>
            <a:off x="204185" y="355106"/>
            <a:ext cx="11567605" cy="624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87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0DCA9-7C9D-4E52-9174-BD614A52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Linear Separable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6A1FB-177A-42E0-8F09-7955188CA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 Kernels is used to convert 2D to High dimensional so that we can separate the classes with a plane.</a:t>
            </a:r>
            <a:endParaRPr lang="en-IN" dirty="0"/>
          </a:p>
        </p:txBody>
      </p:sp>
      <p:pic>
        <p:nvPicPr>
          <p:cNvPr id="1026" name="Picture 2" descr="Difference between a linear problem and a non-linear problem? Essence of  Dot-Product and Kernel trick - Stack Overflow">
            <a:extLst>
              <a:ext uri="{FF2B5EF4-FFF2-40B4-BE49-F238E27FC236}">
                <a16:creationId xmlns:a16="http://schemas.microsoft.com/office/drawing/2014/main" id="{5BD0B459-527C-4197-AAFC-34F4441A1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720788"/>
            <a:ext cx="3810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8039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BA8FB-3667-4B48-9DE3-46445F41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A4C2F8-DC4E-4000-88D7-B663119E7D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853518" cy="4351338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In logistic regression we draw a best fit line to classify the data. But in addition to it we are creating a margin in SVM. </a:t>
                </a:r>
              </a:p>
              <a:p>
                <a:r>
                  <a:rPr lang="en-US" dirty="0"/>
                  <a:t>M=-1</a:t>
                </a:r>
              </a:p>
              <a:p>
                <a:r>
                  <a:rPr lang="en-US" dirty="0"/>
                  <a:t>C or b =0</a:t>
                </a:r>
              </a:p>
              <a:p>
                <a:r>
                  <a:rPr lang="en-US" dirty="0"/>
                  <a:t>Y  = </a:t>
                </a:r>
                <a:r>
                  <a:rPr lang="en-US" dirty="0" err="1"/>
                  <a:t>wT</a:t>
                </a:r>
                <a:r>
                  <a:rPr lang="en-US" dirty="0"/>
                  <a:t> x+0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∗[</m:t>
                    </m:r>
                    <m:m>
                      <m:mPr>
                        <m:mcs>
                          <m:mc>
                            <m:mcPr>
                              <m:count m:val="2"/>
                              <m:mcJc m:val="center"/>
                            </m:mcPr>
                          </m:mc>
                        </m:mcs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   = 4 (+</a:t>
                </a:r>
                <a:r>
                  <a:rPr lang="en-US" dirty="0" err="1"/>
                  <a:t>ve</a:t>
                </a:r>
                <a:r>
                  <a:rPr lang="en-US" dirty="0"/>
                  <a:t> value)</a:t>
                </a:r>
              </a:p>
              <a:p>
                <a:r>
                  <a:rPr lang="en-US" dirty="0"/>
                  <a:t>The values which are below the slope line will be always positive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∗[</m:t>
                    </m:r>
                    <m:m>
                      <m:mPr>
                        <m:mcs>
                          <m:mc>
                            <m:mcPr>
                              <m:count m:val="2"/>
                              <m:mcJc m:val="center"/>
                            </m:mcPr>
                          </m:mc>
                        </m:mcs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mr>
                    </m:m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   = -4 (-</a:t>
                </a:r>
                <a:r>
                  <a:rPr lang="en-US" dirty="0" err="1"/>
                  <a:t>ve</a:t>
                </a:r>
                <a:r>
                  <a:rPr lang="en-US" dirty="0"/>
                  <a:t> value)</a:t>
                </a:r>
              </a:p>
              <a:p>
                <a:r>
                  <a:rPr lang="en-US" dirty="0"/>
                  <a:t>The values which are above the slope line will be always negative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A4C2F8-DC4E-4000-88D7-B663119E7D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853518" cy="4351338"/>
              </a:xfrm>
              <a:blipFill>
                <a:blip r:embed="rId2"/>
                <a:stretch>
                  <a:fillRect l="-1068" t="-2801" r="-151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32E5DDD-8055-4546-BF02-FAF42BA93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810" y="2334827"/>
            <a:ext cx="3949343" cy="415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13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7F59C1-29CA-4C4F-B21B-69C688383D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63984"/>
                <a:ext cx="10515600" cy="5812979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From the plane find the nearest positive and negative points and draw the marginal plane. For +</a:t>
                </a:r>
                <a:r>
                  <a:rPr lang="en-US" dirty="0" err="1"/>
                  <a:t>ve</a:t>
                </a:r>
                <a:r>
                  <a:rPr lang="en-US" dirty="0"/>
                  <a:t> plane (</a:t>
                </a:r>
                <a:r>
                  <a:rPr lang="en-US" dirty="0" err="1"/>
                  <a:t>Wtx</a:t>
                </a:r>
                <a:r>
                  <a:rPr lang="en-US" dirty="0"/>
                  <a:t> + b = +1) and –</a:t>
                </a:r>
                <a:r>
                  <a:rPr lang="en-US" dirty="0" err="1"/>
                  <a:t>ve</a:t>
                </a:r>
                <a:r>
                  <a:rPr lang="en-US" dirty="0"/>
                  <a:t> plane(</a:t>
                </a:r>
                <a:r>
                  <a:rPr lang="en-US" dirty="0" err="1"/>
                  <a:t>Wtx+b</a:t>
                </a:r>
                <a:r>
                  <a:rPr lang="en-US" dirty="0"/>
                  <a:t> = -1)</a:t>
                </a:r>
              </a:p>
              <a:p>
                <a:r>
                  <a:rPr lang="en-US" dirty="0"/>
                  <a:t>Measuring the marginal distance (x2-x1)</a:t>
                </a:r>
              </a:p>
              <a:p>
                <a:r>
                  <a:rPr lang="en-US" dirty="0"/>
                  <a:t>Solve     WTx1 + b  = -1</a:t>
                </a:r>
              </a:p>
              <a:p>
                <a:r>
                  <a:rPr lang="en-US" dirty="0"/>
                  <a:t>               Wtx2 + b =  1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 (-)         (-)      (-)</a:t>
                </a:r>
              </a:p>
              <a:p>
                <a:pPr marL="0" indent="0">
                  <a:buNone/>
                </a:pPr>
                <a:r>
                  <a:rPr lang="en-US" dirty="0"/>
                  <a:t>           ---------------------------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</a:t>
                </a:r>
                <a:r>
                  <a:rPr lang="en-US" dirty="0" err="1"/>
                  <a:t>Wt</a:t>
                </a:r>
                <a:r>
                  <a:rPr lang="en-US" dirty="0"/>
                  <a:t>(x2-x1)    = 2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𝑊𝑇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/>
                  <a:t> (X2-X1)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IN" dirty="0"/>
              </a:p>
              <a:p>
                <a:pPr marL="0" indent="0">
                  <a:buNone/>
                </a:pPr>
                <a:r>
                  <a:rPr lang="en-IN" dirty="0"/>
                  <a:t>(W*, b*)   max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   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𝑆𝑢𝑐h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𝑡h𝑎𝑡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   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𝑊𝑡𝑥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IN" dirty="0"/>
                  <a:t>                                                                          -1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𝑊𝑡𝑥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To check Yi*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𝑊𝑡𝑥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𝑐𝑜𝑛𝑑𝑖𝑡𝑖𝑜𝑛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𝑛𝑜𝑡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𝑠𝑎𝑡𝑖𝑠𝑓𝑖𝑒𝑑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𝑡h𝑒𝑛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𝑚𝑖𝑠𝑠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𝑐𝑙𝑎𝑠𝑠𝑖𝑓𝑖𝑐𝑎𝑡𝑖𝑜𝑛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endParaRPr lang="en-I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7F59C1-29CA-4C4F-B21B-69C688383D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63984"/>
                <a:ext cx="10515600" cy="5812979"/>
              </a:xfrm>
              <a:blipFill>
                <a:blip r:embed="rId2"/>
                <a:stretch>
                  <a:fillRect l="-754" t="-2204" b="-52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423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95B30-169E-4A5B-BFF1-856576887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time scenario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86D676-2CA2-4CB7-81DC-C12FD9890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(W*, b*) = min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nary>
                  </m:oMath>
                </a14:m>
                <a:endParaRPr lang="en-IN" dirty="0"/>
              </a:p>
              <a:p>
                <a:r>
                  <a:rPr lang="en-IN" dirty="0"/>
                  <a:t>Ci = How many errors        (Regularization)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IN" dirty="0"/>
                  <a:t> = Value of the error (distance)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86D676-2CA2-4CB7-81DC-C12FD9890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7931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E068-F618-4764-AD14-6053AE077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Separable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7DE606-D83C-450A-A1E7-71534A77A5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7" t="23171" r="33811" b="27896"/>
          <a:stretch/>
        </p:blipFill>
        <p:spPr>
          <a:xfrm>
            <a:off x="621437" y="1589103"/>
            <a:ext cx="10981678" cy="494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58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7C4815-26D7-4238-9A2B-D675E159C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0" t="17735" r="33884" b="28544"/>
          <a:stretch/>
        </p:blipFill>
        <p:spPr>
          <a:xfrm>
            <a:off x="248574" y="426129"/>
            <a:ext cx="11647503" cy="572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33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CB9A2-FE79-44FF-BDF9-18AC90645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CB041-42BF-4ABF-AACB-7314B4E97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support-vector machines (SVMs, also support-vector networks) are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models with associated learning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that analyze data used for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regression analysis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Developed at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AT&amp;T Bell Laboratories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by </a:t>
            </a:r>
            <a:r>
              <a:rPr lang="en-US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Vapnik</a:t>
            </a:r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with colleagues (Boser et al., 1992, Guyon et al., 1993, Vapnik et al., 1997)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9728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7585-68A7-46F5-884A-AD194EDE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1F6FF-FAC0-4551-BB25-CCE62C067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Vectors</a:t>
            </a:r>
          </a:p>
          <a:p>
            <a:r>
              <a:rPr lang="en-US" dirty="0"/>
              <a:t>Hyperplanes</a:t>
            </a:r>
          </a:p>
          <a:p>
            <a:r>
              <a:rPr lang="en-US" dirty="0"/>
              <a:t>Marginal Distance</a:t>
            </a:r>
          </a:p>
          <a:p>
            <a:r>
              <a:rPr lang="en-US" dirty="0"/>
              <a:t>Linear Separable</a:t>
            </a:r>
          </a:p>
          <a:p>
            <a:r>
              <a:rPr lang="en-US" dirty="0"/>
              <a:t>Non Linear Separable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61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E4E2A8-0B51-4403-875C-1EFC17FA8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38" t="19935" r="16189" b="16616"/>
          <a:stretch/>
        </p:blipFill>
        <p:spPr>
          <a:xfrm>
            <a:off x="577048" y="372860"/>
            <a:ext cx="10724225" cy="631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19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28683E-B1D8-455E-A6AB-A3120DD27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103" t="19455" r="15763" b="16278"/>
          <a:stretch/>
        </p:blipFill>
        <p:spPr>
          <a:xfrm>
            <a:off x="665826" y="310718"/>
            <a:ext cx="10901778" cy="643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55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D7E3BD-E526-4D63-8022-51749DAD7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65" t="19417" r="16116" b="13527"/>
          <a:stretch/>
        </p:blipFill>
        <p:spPr>
          <a:xfrm>
            <a:off x="497149" y="310718"/>
            <a:ext cx="10795247" cy="655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64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B117D-4A4F-4E5D-9F99-31037883B1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83" t="19676" r="16190" b="16875"/>
          <a:stretch/>
        </p:blipFill>
        <p:spPr>
          <a:xfrm>
            <a:off x="124286" y="142043"/>
            <a:ext cx="11443317" cy="663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25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224136-7A46-46D4-998C-8F30F6956A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73" t="19547" r="16481" b="17004"/>
          <a:stretch/>
        </p:blipFill>
        <p:spPr>
          <a:xfrm>
            <a:off x="266330" y="177553"/>
            <a:ext cx="11256886" cy="668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55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826434-6AD8-429D-B5A1-E02D899DA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38" t="19418" r="16553" b="12362"/>
          <a:stretch/>
        </p:blipFill>
        <p:spPr>
          <a:xfrm>
            <a:off x="363983" y="275208"/>
            <a:ext cx="10431263" cy="625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6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357</Words>
  <Application>Microsoft Office PowerPoint</Application>
  <PresentationFormat>Widescreen</PresentationFormat>
  <Paragraphs>41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Times New Roman</vt:lpstr>
      <vt:lpstr>Office Theme</vt:lpstr>
      <vt:lpstr>Support Vector Machine</vt:lpstr>
      <vt:lpstr>Introduction</vt:lpstr>
      <vt:lpstr>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Non Linear Separable</vt:lpstr>
      <vt:lpstr>Equation</vt:lpstr>
      <vt:lpstr>PowerPoint Presentation</vt:lpstr>
      <vt:lpstr>Real time scenario</vt:lpstr>
      <vt:lpstr>Non-linear Separable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 Vector Machine</dc:title>
  <dc:creator>Hemachandran k</dc:creator>
  <cp:lastModifiedBy>Hemachandran k</cp:lastModifiedBy>
  <cp:revision>13</cp:revision>
  <dcterms:created xsi:type="dcterms:W3CDTF">2020-12-05T23:55:43Z</dcterms:created>
  <dcterms:modified xsi:type="dcterms:W3CDTF">2020-12-08T06:12:17Z</dcterms:modified>
</cp:coreProperties>
</file>

<file path=docProps/thumbnail.jpeg>
</file>